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8570-0BFE-4C26-909F-0BAD72D896B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26536-0D2C-4086-8090-3363A3DAA8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1561-0AD5-481D-8352-2DEB695A8FB4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F74F-1B6D-400A-BDBA-BB773B1D4C09}" type="slidenum">
              <a:rPr lang="ru-RU"/>
              <a:pPr/>
              <a:t>10</a:t>
            </a:fld>
            <a:endParaRPr lang="ru-RU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11163"/>
          </a:xfrm>
        </p:spPr>
        <p:txBody>
          <a:bodyPr>
            <a:normAutofit fontScale="90000"/>
          </a:bodyPr>
          <a:lstStyle/>
          <a:p>
            <a:r>
              <a:rPr lang="ru-RU" b="1">
                <a:latin typeface="Arial" charset="0"/>
              </a:rPr>
              <a:t>Управление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2933700"/>
          </a:xfrm>
        </p:spPr>
        <p:txBody>
          <a:bodyPr/>
          <a:lstStyle/>
          <a:p>
            <a:pPr algn="just"/>
            <a:r>
              <a:rPr lang="ru-RU"/>
              <a:t>Возможность управлять и контролировать работу каждого отдельного устройства в сети из единого центра.</a:t>
            </a:r>
          </a:p>
          <a:p>
            <a:endParaRPr lang="ru-RU" b="1">
              <a:latin typeface="Arial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5551-DDE9-4FA7-A70B-4571E202937A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A64A-B6B3-47D0-B48F-68525C26B925}" type="slidenum">
              <a:rPr lang="ru-RU"/>
              <a:pPr/>
              <a:t>11</a:t>
            </a:fld>
            <a:endParaRPr lang="ru-RU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ru-RU" b="1">
                <a:latin typeface="Arial" charset="0"/>
              </a:rPr>
              <a:t>Совместимость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124200"/>
          </a:xfrm>
        </p:spPr>
        <p:txBody>
          <a:bodyPr/>
          <a:lstStyle/>
          <a:p>
            <a:r>
              <a:rPr lang="ru-RU"/>
              <a:t>Характеризует способность подключать разное оборудование и программное обеспечение.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5F9B-5B5A-40B4-94A6-1BCB9763AC15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98CD-91FE-44A6-948C-BFEF2D7F76C0}" type="slidenum">
              <a:rPr lang="ru-RU"/>
              <a:pPr/>
              <a:t>2</a:t>
            </a:fld>
            <a:endParaRPr lang="ru-RU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ru-RU" sz="2400" b="1">
                <a:latin typeface="Arial" charset="0"/>
              </a:rPr>
              <a:t>Требования, предъявляемые к современным вычислительным</a:t>
            </a:r>
            <a:r>
              <a:rPr lang="ru-RU" b="1">
                <a:latin typeface="Arial" charset="0"/>
              </a:rPr>
              <a:t> </a:t>
            </a:r>
            <a:r>
              <a:rPr lang="ru-RU" sz="2400" b="1">
                <a:latin typeface="Arial" charset="0"/>
              </a:rPr>
              <a:t>сетям</a:t>
            </a:r>
            <a:endParaRPr lang="ru-RU" b="1">
              <a:latin typeface="Arial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2971800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</a:pPr>
            <a:r>
              <a:rPr lang="ru-RU" dirty="0"/>
              <a:t>Главным требованием является  - обеспечить пользователям доступ к вычислительным сервисам сети. Все остальные требования – производительность, надежность, безопасность, расширяемость и масштабируемость, управляемость, совместимость – характеризуют качество реализации главного требования.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636A-BBDA-4A66-98BA-BABC97C83422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0516-0E85-48E2-9474-E05D859A150F}" type="slidenum">
              <a:rPr lang="ru-RU"/>
              <a:pPr/>
              <a:t>3</a:t>
            </a:fld>
            <a:endParaRPr lang="ru-RU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charset="0"/>
              </a:rPr>
              <a:t>Производительность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343400"/>
          </a:xfrm>
        </p:spPr>
        <p:txBody>
          <a:bodyPr>
            <a:normAutofit lnSpcReduction="10000"/>
          </a:bodyPr>
          <a:lstStyle/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ru-RU" dirty="0">
                <a:solidFill>
                  <a:schemeClr val="accent1"/>
                </a:solidFill>
              </a:rPr>
              <a:t>Производительность  </a:t>
            </a:r>
            <a:r>
              <a:rPr lang="ru-RU" dirty="0"/>
              <a:t>сети характеризует скорость работы сети:  количество услуг в единицу времени. </a:t>
            </a:r>
          </a:p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ru-RU" dirty="0"/>
              <a:t>Под услугой могут понимать</a:t>
            </a:r>
          </a:p>
          <a:p>
            <a:pPr lvl="2">
              <a:spcBef>
                <a:spcPts val="1200"/>
              </a:spcBef>
              <a:spcAft>
                <a:spcPts val="300"/>
              </a:spcAft>
            </a:pPr>
            <a:r>
              <a:rPr lang="ru-RU" sz="2000" dirty="0"/>
              <a:t> </a:t>
            </a:r>
            <a:r>
              <a:rPr lang="ru-RU" sz="2000" dirty="0">
                <a:solidFill>
                  <a:schemeClr val="accent1"/>
                </a:solidFill>
              </a:rPr>
              <a:t>пропускную способность</a:t>
            </a:r>
            <a:r>
              <a:rPr lang="ru-RU" sz="2000" dirty="0"/>
              <a:t>: число пакетов пройденное через СПД, ТС или сеть за секунду, минуту, час, день (говорят о средней, мгновенной, пиковой, минимальной пропускной способности сети). </a:t>
            </a:r>
          </a:p>
          <a:p>
            <a:pPr lvl="2">
              <a:spcBef>
                <a:spcPts val="1200"/>
              </a:spcBef>
              <a:spcAft>
                <a:spcPts val="300"/>
              </a:spcAft>
            </a:pPr>
            <a:r>
              <a:rPr lang="ru-RU" sz="2000" dirty="0">
                <a:solidFill>
                  <a:schemeClr val="accent1"/>
                </a:solidFill>
              </a:rPr>
              <a:t>выполнение определенной операции</a:t>
            </a:r>
            <a:r>
              <a:rPr lang="ru-RU" sz="2000" dirty="0"/>
              <a:t> – тогда это время реакции. Чаще всего пользователь обращает внимание именно на этот индекс производительности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B9E8-15CA-413A-8F4D-480E696032C0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BAD2-8B01-4B76-96BC-CA7DD909259E}" type="slidenum">
              <a:rPr lang="ru-RU"/>
              <a:pPr/>
              <a:t>4</a:t>
            </a:fld>
            <a:endParaRPr lang="ru-RU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Arial" charset="0"/>
              </a:rPr>
              <a:t>Производительность</a:t>
            </a:r>
            <a:endParaRPr lang="ru-RU" sz="2400" b="1">
              <a:latin typeface="Arial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ru-RU" dirty="0"/>
              <a:t>производительность характеризует как скорость работы клиента, так и скорость работы сервера и ТС. Индекс, характеризующий только работу ТС, называется время передачи – время от поступления запроса на вход ТС до появления его на выходе.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1337-A11F-4DA2-BC78-8BC4886C3324}" type="datetime1">
              <a:rPr lang="ru-RU" smtClean="0"/>
              <a:pPr/>
              <a:t>17.10.2012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8F11-EE10-4CA5-B3CD-FE6EE1EBED22}" type="slidenum">
              <a:rPr lang="ru-RU"/>
              <a:pPr/>
              <a:t>5</a:t>
            </a:fld>
            <a:endParaRPr lang="ru-RU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ru-RU" b="1">
                <a:latin typeface="Arial" charset="0"/>
              </a:rPr>
              <a:t>Надежность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90672"/>
            <a:ext cx="77724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Эта характеристика сети определяет всегда ли сеть способна выполнять операции и, если операция запущена, то всегда ли она корректно завершится. Есть несколько подходов измерения этой характеристики – 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через измерение  надежности устройств (время наработки на отказ, вероятность отказа, интенсивность отказов)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коэффициент готовности – доля времени, в течении которого система может быть использована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вероятность доставки пакета через ТС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вероятность искажения пакета в ТС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 smtClean="0"/>
              <a:t>о	</a:t>
            </a:r>
            <a:r>
              <a:rPr lang="ru-RU" dirty="0" err="1" smtClean="0"/>
              <a:t>тказоустойчивость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AE18-6588-4C16-8B0A-8A233D1C20FA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BA6E-EE18-440F-8EF7-D2B87977C996}" type="slidenum">
              <a:rPr lang="ru-RU"/>
              <a:pPr/>
              <a:t>6</a:t>
            </a:fld>
            <a:endParaRPr lang="ru-RU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ru-RU" b="1"/>
              <a:t>Безопасность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357298"/>
            <a:ext cx="7772400" cy="4953000"/>
          </a:xfrm>
        </p:spPr>
        <p:txBody>
          <a:bodyPr/>
          <a:lstStyle/>
          <a:p>
            <a:pPr algn="just"/>
            <a:r>
              <a:rPr lang="ru-RU" dirty="0"/>
              <a:t>Характеризует степень защищенности сети от несанкционированного использования ее ресурсов: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ТС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СПД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Вычислительные ресурсы</a:t>
            </a:r>
          </a:p>
          <a:p>
            <a:pPr lvl="1" algn="just">
              <a:buFont typeface="Symbol" pitchFamily="18" charset="2"/>
              <a:buChar char="·"/>
            </a:pPr>
            <a:r>
              <a:rPr lang="ru-RU" dirty="0"/>
              <a:t>Информация (доступ, изменение)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C869-2883-4FB4-8E45-972163828266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E4F-5443-457C-AEF8-53BA8B969ACB}" type="slidenum">
              <a:rPr lang="ru-RU"/>
              <a:pPr/>
              <a:t>7</a:t>
            </a:fld>
            <a:endParaRPr lang="ru-RU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319087"/>
          </a:xfrm>
        </p:spPr>
        <p:txBody>
          <a:bodyPr>
            <a:normAutofit fontScale="90000"/>
          </a:bodyPr>
          <a:lstStyle/>
          <a:p>
            <a:r>
              <a:rPr lang="ru-RU" b="1"/>
              <a:t>Расширяемость и масштабируемость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40354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/>
              <a:t>Расширяемость характеризует насколько сложно изменить конфигурацию сети: СПД, добавить новый узел и т.п.</a:t>
            </a:r>
          </a:p>
          <a:p>
            <a:r>
              <a:rPr lang="ru-RU"/>
              <a:t>Масштабируемость характеризует способность сети плавно увеличивать вычислительную мощность без деградации производительности сети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2EB3-EEF7-42A1-B4BF-76DE17DE8AC2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11C1-1F29-444B-B155-F4C056C35D3E}" type="slidenum">
              <a:rPr lang="ru-RU"/>
              <a:pPr/>
              <a:t>8</a:t>
            </a:fld>
            <a:endParaRPr lang="ru-RU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>
                <a:latin typeface="Arial" charset="0"/>
              </a:rPr>
              <a:t>Прозрачность</a:t>
            </a:r>
          </a:p>
        </p:txBody>
      </p:sp>
      <p:sp>
        <p:nvSpPr>
          <p:cNvPr id="107523" name="Rectangle 3"/>
          <p:cNvSpPr>
            <a:spLocks noChangeArrowheads="1"/>
          </p:cNvSpPr>
          <p:nvPr>
            <p:ph type="body" idx="1"/>
          </p:nvPr>
        </p:nvSpPr>
        <p:spPr>
          <a:xfrm>
            <a:off x="762000" y="2362200"/>
            <a:ext cx="7772400" cy="2743200"/>
          </a:xfrm>
        </p:spPr>
        <p:txBody>
          <a:bodyPr>
            <a:normAutofit fontScale="92500" lnSpcReduction="20000"/>
          </a:bodyPr>
          <a:lstStyle/>
          <a:p>
            <a:r>
              <a:rPr lang="ru-RU" sz="2800"/>
              <a:t>Сеть – это компьютер</a:t>
            </a:r>
          </a:p>
          <a:p>
            <a:pPr lvl="1"/>
            <a:r>
              <a:rPr lang="ru-RU"/>
              <a:t>сама распределяет ресурсы и управляет ими</a:t>
            </a:r>
          </a:p>
          <a:p>
            <a:pPr lvl="1"/>
            <a:r>
              <a:rPr lang="ru-RU"/>
              <a:t>среда для разработки и выполнения программ</a:t>
            </a:r>
          </a:p>
          <a:p>
            <a:pPr lvl="1"/>
            <a:r>
              <a:rPr lang="ru-RU"/>
              <a:t>поставщик сервиса</a:t>
            </a:r>
          </a:p>
          <a:p>
            <a:pPr lvl="1"/>
            <a:r>
              <a:rPr lang="ru-RU"/>
              <a:t>для пользователя она прозрачна ( он ее не видит)</a:t>
            </a:r>
          </a:p>
          <a:p>
            <a:pPr lvl="1"/>
            <a:r>
              <a:rPr lang="ru-RU"/>
              <a:t>концепция метакомпьтера (проект </a:t>
            </a:r>
            <a:r>
              <a:rPr lang="en-US"/>
              <a:t>Grid)</a:t>
            </a:r>
            <a:r>
              <a:rPr lang="ru-RU"/>
              <a:t>.</a:t>
            </a:r>
          </a:p>
          <a:p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B06-95D2-4E08-B428-1760ED7C8861}" type="datetime1">
              <a:rPr lang="ru-RU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проф.Смелянский Р.Л.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8A05-FA28-4F86-B917-E58B8D6519C7}" type="slidenum">
              <a:rPr lang="ru-RU"/>
              <a:pPr/>
              <a:t>9</a:t>
            </a:fld>
            <a:endParaRPr lang="ru-RU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/>
              <a:t>Передача разнородных потоков данных (видео, звук, цифра)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819400"/>
            <a:ext cx="7772400" cy="2843213"/>
          </a:xfrm>
        </p:spPr>
        <p:txBody>
          <a:bodyPr/>
          <a:lstStyle/>
          <a:p>
            <a:pPr algn="just"/>
            <a:r>
              <a:rPr lang="ru-RU"/>
              <a:t>Слияние средств вычислений и средств передачи разнородных данных. Здесь основную сложность представляет синхронность передачи.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392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Требования, предъявляемые к современным вычислительным сетям</vt:lpstr>
      <vt:lpstr>Производительность</vt:lpstr>
      <vt:lpstr>Производительность</vt:lpstr>
      <vt:lpstr>Надежность</vt:lpstr>
      <vt:lpstr>Безопасность</vt:lpstr>
      <vt:lpstr>Расширяемость и масштабируемость</vt:lpstr>
      <vt:lpstr>Прозрачность</vt:lpstr>
      <vt:lpstr>Передача разнородных потоков данных (видео, звук, цифра)</vt:lpstr>
      <vt:lpstr>Управление</vt:lpstr>
      <vt:lpstr>Совместимость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</dc:creator>
  <cp:lastModifiedBy>vv</cp:lastModifiedBy>
  <cp:revision>1</cp:revision>
  <dcterms:created xsi:type="dcterms:W3CDTF">2012-10-17T17:42:24Z</dcterms:created>
  <dcterms:modified xsi:type="dcterms:W3CDTF">2012-10-17T17:44:59Z</dcterms:modified>
</cp:coreProperties>
</file>